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59" r:id="rId5"/>
    <p:sldId id="260" r:id="rId6"/>
    <p:sldId id="264" r:id="rId7"/>
    <p:sldId id="263" r:id="rId8"/>
    <p:sldId id="262" r:id="rId9"/>
    <p:sldId id="261" r:id="rId10"/>
    <p:sldId id="266" r:id="rId11"/>
    <p:sldId id="265" r:id="rId12"/>
    <p:sldId id="272" r:id="rId13"/>
    <p:sldId id="258" r:id="rId1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26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C060280-39D6-44D5-B531-036E3D9367A0}" type="datetimeFigureOut">
              <a:rPr lang="en-GB" smtClean="0"/>
              <a:t>31/05/2022</a:t>
            </a:fld>
            <a:endParaRPr lang="en-GB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8992BA8-9B38-43AA-A8C1-B663F9C40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6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149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37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837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8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7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542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6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60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7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5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95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92BA8-9B38-43AA-A8C1-B663F9C408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6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verse-bg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dvawnow.org/en/articles/1932-impact-on-the-workplace-and-on-employer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sp.government.bg/ckfinder/userfiles/files/ZAKON_za_zasita_ot_diskriminaciq_Zagl_izm_DV_br_68_ot_2006_g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uc.org/en/pressrelease/iwd-workplace-violence-missing-eu-action-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ormpl.us/blog/workplace-harassm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0D3DAEA-C9F4-CC88-C153-9843ED7E9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43594"/>
            <a:ext cx="8825658" cy="2677648"/>
          </a:xfrm>
        </p:spPr>
        <p:txBody>
          <a:bodyPr/>
          <a:lstStyle/>
          <a:p>
            <a:r>
              <a:rPr lang="bg-B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Потенциални рискове от тормоз и насилие на работното място. Видове тормоз и насилие на работното място.</a:t>
            </a:r>
            <a:br>
              <a:rPr lang="bg-B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София, 07 юни 2022 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3D5692A3-7267-D5FA-86A5-9FBF90370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Диана Георгиева</a:t>
            </a:r>
          </a:p>
          <a:p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Център за развитие на устойчиви общности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76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B7B0A36C-BC93-4B50-525B-4ADF453DA8A2}"/>
              </a:ext>
            </a:extLst>
          </p:cNvPr>
          <p:cNvSpPr txBox="1"/>
          <p:nvPr/>
        </p:nvSpPr>
        <p:spPr>
          <a:xfrm>
            <a:off x="702944" y="1260544"/>
            <a:ext cx="98144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Тормоз на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интервю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работа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394A3ED-C442-06E8-2726-E04D3F154C70}"/>
              </a:ext>
            </a:extLst>
          </p:cNvPr>
          <p:cNvSpPr txBox="1"/>
          <p:nvPr/>
        </p:nvSpPr>
        <p:spPr>
          <a:xfrm>
            <a:off x="702944" y="1999208"/>
            <a:ext cx="112248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bg-BG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Наказателни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задължения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работа 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Мобинг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психически тормоз на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5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3C6A3D2D-A6EC-AA66-F002-367E063A96B9}"/>
              </a:ext>
            </a:extLst>
          </p:cNvPr>
          <p:cNvSpPr txBox="1"/>
          <p:nvPr/>
        </p:nvSpPr>
        <p:spPr>
          <a:xfrm>
            <a:off x="858520" y="19253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Темата за насилието и тормоза на работното място е и в пряка връзка с тенденцията за осигуряване на многообразие на работното място –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Харта на многообразието - </a:t>
            </a:r>
            <a:r>
              <a:rPr lang="en-GB" sz="2400" b="1" i="0" u="sng" dirty="0">
                <a:solidFill>
                  <a:srgbClr val="5D02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https://diverse-bg.eu/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3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8AE53FA6-F801-A830-04F9-D306D70130AA}"/>
              </a:ext>
            </a:extLst>
          </p:cNvPr>
          <p:cNvSpPr txBox="1"/>
          <p:nvPr/>
        </p:nvSpPr>
        <p:spPr>
          <a:xfrm>
            <a:off x="712177" y="351692"/>
            <a:ext cx="959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Въздействие на насилието на работното място за служителите и работодателите, ако се работи по проблема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D72BDCD-7F81-B0EB-0848-D9F31C2C0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2458"/>
              </p:ext>
            </p:extLst>
          </p:nvPr>
        </p:nvGraphicFramePr>
        <p:xfrm>
          <a:off x="712177" y="1282503"/>
          <a:ext cx="11002304" cy="5097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1152">
                  <a:extLst>
                    <a:ext uri="{9D8B030D-6E8A-4147-A177-3AD203B41FA5}">
                      <a16:colId xmlns:a16="http://schemas.microsoft.com/office/drawing/2014/main" val="39292165"/>
                    </a:ext>
                  </a:extLst>
                </a:gridCol>
                <a:gridCol w="5501152">
                  <a:extLst>
                    <a:ext uri="{9D8B030D-6E8A-4147-A177-3AD203B41FA5}">
                      <a16:colId xmlns:a16="http://schemas.microsoft.com/office/drawing/2014/main" val="3388755454"/>
                    </a:ext>
                  </a:extLst>
                </a:gridCol>
              </a:tblGrid>
              <a:tr h="251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Въздействие на насилието и тормоза върху жените – работнички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Позитивни резултати за работодателя, ако проблема се третира ефективно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extLst>
                  <a:ext uri="{0D108BD9-81ED-4DB2-BD59-A6C34878D82A}">
                    <a16:rowId xmlns:a16="http://schemas.microsoft.com/office/drawing/2014/main" val="2807649137"/>
                  </a:ext>
                </a:extLst>
              </a:tr>
              <a:tr h="251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Въздействие върху психологическото, физическото, сексуалното здраве, достойнство и самочувствие.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Намаляване на дните за ползван отпуск.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extLst>
                  <a:ext uri="{0D108BD9-81ED-4DB2-BD59-A6C34878D82A}">
                    <a16:rowId xmlns:a16="http://schemas.microsoft.com/office/drawing/2014/main" val="146138989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Компрометирани са мотивацията, производителността и привързаността към работното място.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Принос към добра работна атмосфера, която повлиява здравето, безопасността и благосъстоянието на служителите.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extLst>
                  <a:ext uri="{0D108BD9-81ED-4DB2-BD59-A6C34878D82A}">
                    <a16:rowId xmlns:a16="http://schemas.microsoft.com/office/drawing/2014/main" val="2066607835"/>
                  </a:ext>
                </a:extLst>
              </a:tr>
              <a:tr h="251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 нива на отсъствие от работа и текучество.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Компаниите подобряват репутацията си и възможността да привличат и задържат служители.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extLst>
                  <a:ext uri="{0D108BD9-81ED-4DB2-BD59-A6C34878D82A}">
                    <a16:rowId xmlns:a16="http://schemas.microsoft.com/office/drawing/2014/main" val="3989091012"/>
                  </a:ext>
                </a:extLst>
              </a:tr>
              <a:tr h="251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Опасност и тежки последици за жертвите и колеги, които са се опитали да спрат насилието или тормоза.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липса на насилие и тормоз продуктивността на бившите жертви и агресорите се подобрява.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extLst>
                  <a:ext uri="{0D108BD9-81ED-4DB2-BD59-A6C34878D82A}">
                    <a16:rowId xmlns:a16="http://schemas.microsoft.com/office/drawing/2014/main" val="137715841"/>
                  </a:ext>
                </a:extLst>
              </a:tr>
              <a:tr h="509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Негативно въздействие върху работните взаимоотношения, екипната работа и репутацията на компанията.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Удовлетвореността на служителите се подобрява ако имат възможност да разговарят с човек, на когото имат доверие, както и при възможността за намиране на решение на техните проблеми.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extLst>
                  <a:ext uri="{0D108BD9-81ED-4DB2-BD59-A6C34878D82A}">
                    <a16:rowId xmlns:a16="http://schemas.microsoft.com/office/drawing/2014/main" val="4219060036"/>
                  </a:ext>
                </a:extLst>
              </a:tr>
              <a:tr h="509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Въздействие върху предоставяните услуги (в т.ч. и публични).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Има положително въздействие върху по-широкия обществен кръг и семейните взаимоотношения ако насилието и тормоза на работното място се разпознават и се предприемат мерки за тяхното предотвратяване.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extLst>
                  <a:ext uri="{0D108BD9-81ED-4DB2-BD59-A6C34878D82A}">
                    <a16:rowId xmlns:a16="http://schemas.microsoft.com/office/drawing/2014/main" val="2182233810"/>
                  </a:ext>
                </a:extLst>
              </a:tr>
              <a:tr h="251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Намалена е капацитета за ефективно изпълнение на задължението от страна на жертвите.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extLst>
                  <a:ext uri="{0D108BD9-81ED-4DB2-BD59-A6C34878D82A}">
                    <a16:rowId xmlns:a16="http://schemas.microsoft.com/office/drawing/2014/main" val="3836334161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опасност са възможностите за кариерно развитие, особено в случаите когато жертвата напусне работа без препоръки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extLst>
                  <a:ext uri="{0D108BD9-81ED-4DB2-BD59-A6C34878D82A}">
                    <a16:rowId xmlns:a16="http://schemas.microsoft.com/office/drawing/2014/main" val="531955019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Търсене на странични методи, най-често вредни за преодоляване на ситуацията – напр. алкохол, наркотици и т.н.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18" marR="38718" marT="0" marB="0"/>
                </a:tc>
                <a:extLst>
                  <a:ext uri="{0D108BD9-81ED-4DB2-BD59-A6C34878D82A}">
                    <a16:rowId xmlns:a16="http://schemas.microsoft.com/office/drawing/2014/main" val="1665845801"/>
                  </a:ext>
                </a:extLst>
              </a:tr>
            </a:tbl>
          </a:graphicData>
        </a:graphic>
      </p:graphicFrame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B26213AD-BC62-11C4-A988-2B0BFC61385B}"/>
              </a:ext>
            </a:extLst>
          </p:cNvPr>
          <p:cNvSpPr txBox="1"/>
          <p:nvPr/>
        </p:nvSpPr>
        <p:spPr>
          <a:xfrm>
            <a:off x="4795520" y="6510754"/>
            <a:ext cx="7477760" cy="30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https://www.endvawnow.org/en/articles/1932-impact-on-the-workplace-and-on-employers.html</a:t>
            </a:r>
            <a:r>
              <a:rPr lang="bg-B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9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0888202B-AACD-4074-7FD1-997C6EE6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594" y="1456267"/>
            <a:ext cx="8825660" cy="1822514"/>
          </a:xfrm>
        </p:spPr>
        <p:txBody>
          <a:bodyPr/>
          <a:lstStyle/>
          <a:p>
            <a:pPr algn="ctr"/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ВАШЕТО ВНИМАНИЕ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9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F7B9CDFC-8B8D-EF9E-1427-88E0E8281876}"/>
              </a:ext>
            </a:extLst>
          </p:cNvPr>
          <p:cNvSpPr txBox="1"/>
          <p:nvPr/>
        </p:nvSpPr>
        <p:spPr>
          <a:xfrm>
            <a:off x="817685" y="1345223"/>
            <a:ext cx="104540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Тормозът на работното място е </a:t>
            </a: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 дискриминация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българското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законодателство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забранява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всяка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пряка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непряка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дискриминация, основана на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следните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признаци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пол,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народност,човешки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геном,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гражданство,религия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вяра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състояние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сексуална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ориентация, раса,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етнос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образование,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произход,убеждения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</a:t>
            </a:r>
            <a:r>
              <a:rPr lang="bg-BG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физическо или психическо увреждане и др. </a:t>
            </a:r>
          </a:p>
          <a:p>
            <a:pPr algn="just"/>
            <a:endParaRPr lang="bg-BG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чл. 5 от Закона за защита от дискриминация (ЗЗД)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тормозът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основа на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изброените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признаци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 смята за дискриминация.</a:t>
            </a:r>
          </a:p>
          <a:p>
            <a:pPr algn="just"/>
            <a:endParaRPr lang="ru-RU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Следователно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„тормоз на </a:t>
            </a:r>
            <a:r>
              <a:rPr lang="ru-RU" b="1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е всяко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на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основата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посочените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дискриминационни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признаци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изразено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физически, словесно или по друг начин,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цел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накърняване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достойнството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тормозеното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лице и/ или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враждебна, обидна или 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застрашителна</a:t>
            </a:r>
            <a:r>
              <a:rPr lang="ru-RU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него среда.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2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F7B9CDFC-8B8D-EF9E-1427-88E0E8281876}"/>
              </a:ext>
            </a:extLst>
          </p:cNvPr>
          <p:cNvSpPr txBox="1"/>
          <p:nvPr/>
        </p:nvSpPr>
        <p:spPr>
          <a:xfrm>
            <a:off x="868973" y="1670343"/>
            <a:ext cx="10454053" cy="304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16 % от жените в ЕС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заявяват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 най-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сериозното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насилие от страна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непартньор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е случило на работа.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63 % от жените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работници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транспорта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цяла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Европа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преживели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насилие по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работа, 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четвърт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тормоза за част от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 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Работниците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ангажирани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обслужването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продажбите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предимно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жени,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страдат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насилие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злоупотреба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значително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по-често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от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endParaRPr lang="en-GB" sz="2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49739B6-ABF9-9A86-E41A-C5B6769B5A37}"/>
              </a:ext>
            </a:extLst>
          </p:cNvPr>
          <p:cNvSpPr txBox="1"/>
          <p:nvPr/>
        </p:nvSpPr>
        <p:spPr>
          <a:xfrm>
            <a:off x="5730240" y="5801360"/>
            <a:ext cx="5943600" cy="601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Източник: </a:t>
            </a:r>
            <a:r>
              <a:rPr lang="en-GB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https://www.etuc.org/en/pressrelease/iwd-workplace-violence-missing-eu-action-0</a:t>
            </a: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7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C506E1CA-7705-D828-5C81-153CEE91B778}"/>
              </a:ext>
            </a:extLst>
          </p:cNvPr>
          <p:cNvSpPr txBox="1"/>
          <p:nvPr/>
        </p:nvSpPr>
        <p:spPr>
          <a:xfrm>
            <a:off x="9724292" y="1301068"/>
            <a:ext cx="20222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Насилието може да бъде както вътре в организацията, така и при контакт с външни хора :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йерархично ниво – ръководител – подчинен </a:t>
            </a:r>
          </a:p>
          <a:p>
            <a:pPr marL="285750" indent="-285750"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колеги </a:t>
            </a:r>
          </a:p>
          <a:p>
            <a:pPr marL="285750" indent="-285750"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от трета страна (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European Agency for Safety and Health at Work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2ABC7EB0-19C7-F7A3-F9CA-0F75CF92A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77" y="837467"/>
            <a:ext cx="9214338" cy="51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7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F598A3E3-EAA5-8800-3A40-48D1BBEB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FA7DEF2F-5AC8-E33F-3BC6-FC31A8B92705}"/>
              </a:ext>
            </a:extLst>
          </p:cNvPr>
          <p:cNvSpPr txBox="1"/>
          <p:nvPr/>
        </p:nvSpPr>
        <p:spPr>
          <a:xfrm>
            <a:off x="694592" y="659423"/>
            <a:ext cx="9205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Какви могат да бъдат причините и кой може да бъде насилник :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FA93B39-E4F9-8C44-0207-961552621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42813"/>
              </p:ext>
            </p:extLst>
          </p:nvPr>
        </p:nvGraphicFramePr>
        <p:xfrm>
          <a:off x="835269" y="1293446"/>
          <a:ext cx="9434146" cy="4680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1323">
                  <a:extLst>
                    <a:ext uri="{9D8B030D-6E8A-4147-A177-3AD203B41FA5}">
                      <a16:colId xmlns:a16="http://schemas.microsoft.com/office/drawing/2014/main" val="362913835"/>
                    </a:ext>
                  </a:extLst>
                </a:gridCol>
                <a:gridCol w="3068516">
                  <a:extLst>
                    <a:ext uri="{9D8B030D-6E8A-4147-A177-3AD203B41FA5}">
                      <a16:colId xmlns:a16="http://schemas.microsoft.com/office/drawing/2014/main" val="2566399115"/>
                    </a:ext>
                  </a:extLst>
                </a:gridCol>
                <a:gridCol w="1934307">
                  <a:extLst>
                    <a:ext uri="{9D8B030D-6E8A-4147-A177-3AD203B41FA5}">
                      <a16:colId xmlns:a16="http://schemas.microsoft.com/office/drawing/2014/main" val="2897944803"/>
                    </a:ext>
                  </a:extLst>
                </a:gridCol>
              </a:tblGrid>
              <a:tr h="158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Причини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Насилници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17765"/>
                  </a:ext>
                </a:extLst>
              </a:tr>
              <a:tr h="324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Конфликт, свързан с работата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Служители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Напълно непознати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extLst>
                  <a:ext uri="{0D108BD9-81ED-4DB2-BD59-A6C34878D82A}">
                    <a16:rowId xmlns:a16="http://schemas.microsoft.com/office/drawing/2014/main" val="2382543143"/>
                  </a:ext>
                </a:extLst>
              </a:tr>
              <a:tr h="324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Персонален конфликт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Бивши служители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Терористи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extLst>
                  <a:ext uri="{0D108BD9-81ED-4DB2-BD59-A6C34878D82A}">
                    <a16:rowId xmlns:a16="http://schemas.microsoft.com/office/drawing/2014/main" val="1929095979"/>
                  </a:ext>
                </a:extLst>
              </a:tr>
              <a:tr h="324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Домашно насилие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Временни или почасови служители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extLst>
                  <a:ext uri="{0D108BD9-81ED-4DB2-BD59-A6C34878D82A}">
                    <a16:rowId xmlns:a16="http://schemas.microsoft.com/office/drawing/2014/main" val="2083355411"/>
                  </a:ext>
                </a:extLst>
              </a:tr>
              <a:tr h="158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Грабеж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Партньори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extLst>
                  <a:ext uri="{0D108BD9-81ED-4DB2-BD59-A6C34878D82A}">
                    <a16:rowId xmlns:a16="http://schemas.microsoft.com/office/drawing/2014/main" val="1063723735"/>
                  </a:ext>
                </a:extLst>
              </a:tr>
              <a:tr h="991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Отмъщение поради уволнение, наказание или пречки в кариерното израстване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Клиенти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extLst>
                  <a:ext uri="{0D108BD9-81ED-4DB2-BD59-A6C34878D82A}">
                    <a16:rowId xmlns:a16="http://schemas.microsoft.com/office/drawing/2014/main" val="2276326858"/>
                  </a:ext>
                </a:extLst>
              </a:tr>
              <a:tr h="491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Гневни клиенти, доставчици или пациенти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Доставчици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extLst>
                  <a:ext uri="{0D108BD9-81ED-4DB2-BD59-A6C34878D82A}">
                    <a16:rowId xmlns:a16="http://schemas.microsoft.com/office/drawing/2014/main" val="3396038212"/>
                  </a:ext>
                </a:extLst>
              </a:tr>
              <a:tr h="158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Обсебен преследвач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Пациенти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extLst>
                  <a:ext uri="{0D108BD9-81ED-4DB2-BD59-A6C34878D82A}">
                    <a16:rowId xmlns:a16="http://schemas.microsoft.com/office/drawing/2014/main" val="2043445685"/>
                  </a:ext>
                </a:extLst>
              </a:tr>
              <a:tr h="158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Тероризъм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Познати на служители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extLst>
                  <a:ext uri="{0D108BD9-81ED-4DB2-BD59-A6C34878D82A}">
                    <a16:rowId xmlns:a16="http://schemas.microsoft.com/office/drawing/2014/main" val="895352753"/>
                  </a:ext>
                </a:extLst>
              </a:tr>
              <a:tr h="324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Членове на семействата на слуужители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89" marR="43789" marT="0" marB="0"/>
                </a:tc>
                <a:extLst>
                  <a:ext uri="{0D108BD9-81ED-4DB2-BD59-A6C34878D82A}">
                    <a16:rowId xmlns:a16="http://schemas.microsoft.com/office/drawing/2014/main" val="1701455851"/>
                  </a:ext>
                </a:extLst>
              </a:tr>
            </a:tbl>
          </a:graphicData>
        </a:graphic>
      </p:graphicFrame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027BCB7-47E5-E407-BDA0-883A14F7B4D5}"/>
              </a:ext>
            </a:extLst>
          </p:cNvPr>
          <p:cNvSpPr txBox="1"/>
          <p:nvPr/>
        </p:nvSpPr>
        <p:spPr>
          <a:xfrm>
            <a:off x="6013938" y="6198577"/>
            <a:ext cx="663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 : «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Workplace Violence – Issues in Threat Management» by Christina M. Holbrook, David E. Bixler, Eugene A.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Rugala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Carri Casteel</a:t>
            </a:r>
          </a:p>
        </p:txBody>
      </p:sp>
    </p:spTree>
    <p:extLst>
      <p:ext uri="{BB962C8B-B14F-4D97-AF65-F5344CB8AC3E}">
        <p14:creationId xmlns:p14="http://schemas.microsoft.com/office/powerpoint/2010/main" val="231642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AD501832-BC43-2336-DBB7-F617B855A82B}"/>
              </a:ext>
            </a:extLst>
          </p:cNvPr>
          <p:cNvSpPr txBox="1"/>
          <p:nvPr/>
        </p:nvSpPr>
        <p:spPr>
          <a:xfrm>
            <a:off x="1007154" y="1707271"/>
            <a:ext cx="96627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 насилие и тормоз на работното място: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Дискриминационен тормоз</a:t>
            </a:r>
          </a:p>
          <a:p>
            <a:pPr algn="just"/>
            <a:endParaRPr lang="ru-RU" sz="2400" b="1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Сексуален тормоз</a:t>
            </a:r>
          </a:p>
          <a:p>
            <a:pPr algn="just"/>
            <a:endParaRPr lang="ru-RU" sz="24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Враждебна </a:t>
            </a:r>
            <a:r>
              <a:rPr lang="ru-RU" sz="2400" b="1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работна</a:t>
            </a:r>
            <a:r>
              <a:rPr lang="ru-RU" sz="24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среда/ психически тормоз</a:t>
            </a:r>
          </a:p>
        </p:txBody>
      </p:sp>
    </p:spTree>
    <p:extLst>
      <p:ext uri="{BB962C8B-B14F-4D97-AF65-F5344CB8AC3E}">
        <p14:creationId xmlns:p14="http://schemas.microsoft.com/office/powerpoint/2010/main" val="228313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31C55CA0-C5DE-97A8-4684-FA53869CD7AF}"/>
              </a:ext>
            </a:extLst>
          </p:cNvPr>
          <p:cNvSpPr txBox="1"/>
          <p:nvPr/>
        </p:nvSpPr>
        <p:spPr>
          <a:xfrm>
            <a:off x="720969" y="703385"/>
            <a:ext cx="5375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Сексуален тормоз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насилие</a:t>
            </a: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(ще бъде разгледана темата по-подробно в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следобедната</a:t>
            </a: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сесия)  </a:t>
            </a:r>
            <a:endParaRPr lang="en-GB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94D5D0E-12D4-2A7C-A666-2ACDF2412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720" y="369231"/>
            <a:ext cx="2933700" cy="2068259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8B95356A-C8C9-7327-D565-84A70AD88307}"/>
              </a:ext>
            </a:extLst>
          </p:cNvPr>
          <p:cNvSpPr txBox="1"/>
          <p:nvPr/>
        </p:nvSpPr>
        <p:spPr>
          <a:xfrm>
            <a:off x="720969" y="3061893"/>
            <a:ext cx="1107830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 тормоз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0" i="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b="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пренася</a:t>
            </a: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сексуалния</a:t>
            </a: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тормоз на </a:t>
            </a:r>
            <a:r>
              <a:rPr lang="ru-RU" b="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онлайн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C7FFF9FF-DAF7-1EB5-39B3-6FBBDFB6498B}"/>
              </a:ext>
            </a:extLst>
          </p:cNvPr>
          <p:cNvSpPr txBox="1"/>
          <p:nvPr/>
        </p:nvSpPr>
        <p:spPr>
          <a:xfrm>
            <a:off x="7649308" y="6180992"/>
            <a:ext cx="4542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https://www.formpl.us/blog/workplace-harassment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93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F39A608F-D797-DE5F-36E5-4C390B7352C6}"/>
              </a:ext>
            </a:extLst>
          </p:cNvPr>
          <p:cNvSpPr txBox="1"/>
          <p:nvPr/>
        </p:nvSpPr>
        <p:spPr>
          <a:xfrm>
            <a:off x="490171" y="547190"/>
            <a:ext cx="60974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на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тормоз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(bullying)</a:t>
            </a:r>
            <a:endParaRPr lang="en-GB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38CAA4-C69F-60BD-3B5C-0B607B621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66" y="247284"/>
            <a:ext cx="3856079" cy="23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714CC4-4D48-BE19-D876-2BF916A9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42" y="2858467"/>
            <a:ext cx="88106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41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Йон – заседателна зала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{2888BD2B-350E-4644-8CC1-6C8734907676}tf02900722</Template>
  <TotalTime>270</TotalTime>
  <Words>859</Words>
  <Application>Microsoft Office PowerPoint</Application>
  <PresentationFormat>Широк екран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Times New Roman</vt:lpstr>
      <vt:lpstr>Wingdings 3</vt:lpstr>
      <vt:lpstr>Йон – заседателна зала</vt:lpstr>
      <vt:lpstr>Потенциални рискове от тормоз и насилие на работното място. Видове тормоз и насилие на работното място.  София, 07 юни 2022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БЛАГОДАРЯ ЗА ВАШЕТО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CSCD Bulgaria</dc:creator>
  <cp:lastModifiedBy>CSCD Bulgaria</cp:lastModifiedBy>
  <cp:revision>38</cp:revision>
  <dcterms:created xsi:type="dcterms:W3CDTF">2022-05-26T06:54:35Z</dcterms:created>
  <dcterms:modified xsi:type="dcterms:W3CDTF">2022-05-31T13:32:26Z</dcterms:modified>
</cp:coreProperties>
</file>